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3" r:id="rId3"/>
    <p:sldId id="267" r:id="rId4"/>
    <p:sldId id="264" r:id="rId5"/>
    <p:sldId id="265" r:id="rId6"/>
    <p:sldId id="268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69" r:id="rId18"/>
    <p:sldId id="270" r:id="rId19"/>
    <p:sldId id="271" r:id="rId20"/>
    <p:sldId id="272" r:id="rId21"/>
    <p:sldId id="285" r:id="rId22"/>
    <p:sldId id="283" r:id="rId23"/>
    <p:sldId id="282" r:id="rId24"/>
    <p:sldId id="286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554" autoAdjust="0"/>
  </p:normalViewPr>
  <p:slideViewPr>
    <p:cSldViewPr>
      <p:cViewPr varScale="1">
        <p:scale>
          <a:sx n="116" d="100"/>
          <a:sy n="116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DEABF99-9EAD-4CB9-B15C-E9190FCC522E}" type="datetimeFigureOut">
              <a:rPr lang="ru-RU" smtClean="0"/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8152B63E-125F-448F-B834-6049B1DDE8B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60"/>
            <a:ext cx="9144000" cy="685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8928992" cy="662473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491036" y="116632"/>
            <a:ext cx="0" cy="30963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120" y="3149282"/>
            <a:ext cx="4824536" cy="167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12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964488" cy="623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13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219034" cy="666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129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0648"/>
            <a:ext cx="8953256" cy="629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731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964487" cy="644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922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996153" cy="644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340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146"/>
            <a:ext cx="8964488" cy="6411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665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8964488" cy="648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842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31" y="476672"/>
            <a:ext cx="8229600" cy="576064"/>
          </a:xfrm>
        </p:spPr>
        <p:txBody>
          <a:bodyPr>
            <a:noAutofit/>
          </a:bodyPr>
          <a:lstStyle/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Плюсы и минусы поселка гибрида. Как из минуса сделать плюс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44599"/>
            <a:ext cx="8568952" cy="4848697"/>
          </a:xfrm>
        </p:spPr>
        <p:txBody>
          <a:bodyPr>
            <a:noAutofit/>
          </a:bodyPr>
          <a:lstStyle/>
          <a:p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 не придумано ничего другого,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найти </a:t>
            </a: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выхода в сложившейся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ситуации и даже </a:t>
            </a: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постараться минусы превратить в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плюсы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Пример: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0" dirty="0" smtClean="0"/>
              <a:t>В поселке-гибриде </a:t>
            </a:r>
            <a:r>
              <a:rPr lang="ru-RU" b="0" dirty="0"/>
              <a:t>более высокая плотность населения, большее количество проживающих, что несомненно является крупным минусом. Но зато при таком количестве проживающих есть возможность создать свою, закрытую школу с высоким уровнем обучения и большим спектром услуг, предоставляемым жителям поселка.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0" dirty="0" smtClean="0"/>
              <a:t>В поселке-гибриде </a:t>
            </a:r>
            <a:r>
              <a:rPr lang="ru-RU" b="0" dirty="0"/>
              <a:t>гораздо больше возможности строительства и эксплуатации своего торгово-развлекательно-спортивного центра. Вплоть до строительства бассейна.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27202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31" y="476672"/>
            <a:ext cx="8229600" cy="576064"/>
          </a:xfrm>
        </p:spPr>
        <p:txBody>
          <a:bodyPr>
            <a:no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Способы повышения комфортности проживания в поселке-гибриде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44599"/>
            <a:ext cx="8352928" cy="4848697"/>
          </a:xfrm>
        </p:spPr>
        <p:txBody>
          <a:bodyPr>
            <a:noAutofit/>
          </a:bodyPr>
          <a:lstStyle/>
          <a:p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Одним из основных способов повышения комфортности проживания в 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поселке-гибриде </a:t>
            </a: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жесткое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зонирование</a:t>
            </a: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Общественно-деловая зона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Спортивная зона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Развлекательная зона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Жилая зона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800" b="0" dirty="0" smtClean="0"/>
          </a:p>
          <a:p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инструменты зонирования: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/>
              <a:t>зеленые прогулочные и рекреационные </a:t>
            </a:r>
            <a:r>
              <a:rPr lang="ru-RU" b="0" dirty="0" smtClean="0"/>
              <a:t>зоны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максимальное использование имеющихся рельефных образований для </a:t>
            </a:r>
            <a:r>
              <a:rPr lang="ru-RU" b="0" dirty="0"/>
              <a:t>визуального разделения участков разной </a:t>
            </a:r>
            <a:r>
              <a:rPr lang="ru-RU" b="0" dirty="0" smtClean="0"/>
              <a:t>застройки</a:t>
            </a:r>
            <a:endParaRPr lang="ru-RU" b="0" dirty="0"/>
          </a:p>
          <a:p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2912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31" y="476672"/>
            <a:ext cx="8229600" cy="576064"/>
          </a:xfrm>
        </p:spPr>
        <p:txBody>
          <a:bodyPr>
            <a:no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Обязательные составляющие собственной инфраструктуры поселка-гибрида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44599"/>
            <a:ext cx="8352928" cy="4848697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Элементы предприятий общественного питания и торговли (супермаркет, минимаркет и т. д.)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Элемент системы здравоохранения (медицинский центр)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Физкультурно-оздоровительный (спортивный) комплекс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Культурно-развлекательный комплекс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Детские игровые площадки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Гостевая автостоянка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0" dirty="0" smtClean="0"/>
              <a:t>Административный комплекс </a:t>
            </a:r>
          </a:p>
          <a:p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5952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60325"/>
            <a:ext cx="8907338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019" y="548680"/>
            <a:ext cx="8229600" cy="194421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Доклад на тему: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КОМФОРТНОЙ СРЕДЫ ОБИТАНИЯ В ПОСЕЛКАХ-ГИБРИДАХ</a:t>
            </a:r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431381"/>
            <a:ext cx="8424936" cy="1725811"/>
          </a:xfrm>
        </p:spPr>
        <p:txBody>
          <a:bodyPr>
            <a:normAutofit/>
          </a:bodyPr>
          <a:lstStyle/>
          <a:p>
            <a:pPr algn="just"/>
            <a:r>
              <a:rPr lang="ru-RU" sz="2400" b="0" dirty="0" smtClean="0"/>
              <a:t>Спикер: </a:t>
            </a:r>
          </a:p>
          <a:p>
            <a:pPr algn="just"/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Ильина Светлана Петровна</a:t>
            </a:r>
          </a:p>
          <a:p>
            <a:pPr algn="just"/>
            <a:r>
              <a:rPr lang="ru-RU" sz="2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ООО «Проектное Бюро «Зодчий»</a:t>
            </a:r>
          </a:p>
        </p:txBody>
      </p:sp>
    </p:spTree>
    <p:extLst>
      <p:ext uri="{BB962C8B-B14F-4D97-AF65-F5344CB8AC3E}">
        <p14:creationId xmlns:p14="http://schemas.microsoft.com/office/powerpoint/2010/main" val="272407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214" y="908720"/>
            <a:ext cx="8354033" cy="576064"/>
          </a:xfrm>
        </p:spPr>
        <p:txBody>
          <a:bodyPr>
            <a:noAutofit/>
          </a:bodyPr>
          <a:lstStyle/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какому пути идти в развитии поселков-гибридов: Европа или свой путь? Что может заинтересовать потенциального российского покупателя?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08912" cy="4104456"/>
          </a:xfrm>
        </p:spPr>
        <p:txBody>
          <a:bodyPr>
            <a:noAutofit/>
          </a:bodyPr>
          <a:lstStyle/>
          <a:p>
            <a:r>
              <a:rPr lang="ru-RU" b="0" dirty="0" smtClean="0"/>
              <a:t>   В </a:t>
            </a:r>
            <a:r>
              <a:rPr lang="ru-RU" b="0" dirty="0"/>
              <a:t>вопросах развития малоэтажного загородного строительства Россия выбирает, похоже, свой путь. </a:t>
            </a:r>
            <a:endParaRPr lang="ru-RU" b="0" dirty="0" smtClean="0"/>
          </a:p>
          <a:p>
            <a:r>
              <a:rPr lang="ru-RU" b="0" dirty="0" smtClean="0"/>
              <a:t>   Вся </a:t>
            </a:r>
            <a:r>
              <a:rPr lang="ru-RU" b="0" dirty="0"/>
              <a:t>Европа малоэтажные поселки концентрирует вокруг городов и существующих малоэтажных застроек, используя для жителей поселков городскую </a:t>
            </a:r>
            <a:r>
              <a:rPr lang="ru-RU" b="0" dirty="0" smtClean="0"/>
              <a:t>инфраструктуру.</a:t>
            </a:r>
          </a:p>
          <a:p>
            <a:r>
              <a:rPr lang="ru-RU" b="0" dirty="0" smtClean="0"/>
              <a:t>   В </a:t>
            </a:r>
            <a:r>
              <a:rPr lang="ru-RU" b="0" dirty="0"/>
              <a:t>наших условиях полностью примыкать застройкой к городу не разумно. В малых городах нет достойной инфраструктуры, а к мегаполисам примыкать – нет никакого </a:t>
            </a:r>
            <a:r>
              <a:rPr lang="ru-RU" b="0" dirty="0" smtClean="0"/>
              <a:t>смысла.</a:t>
            </a:r>
            <a:endParaRPr lang="ru-RU" b="0" dirty="0"/>
          </a:p>
          <a:p>
            <a:r>
              <a:rPr lang="ru-RU" dirty="0" smtClean="0"/>
              <a:t> </a:t>
            </a: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393159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315416"/>
            <a:ext cx="8229600" cy="2088232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Поселки-гибриды в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европе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Лапперсдорф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германия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978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" y="332656"/>
            <a:ext cx="8958739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998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873"/>
            <a:ext cx="8438800" cy="662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246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" y="136593"/>
            <a:ext cx="8969995" cy="673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097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692696"/>
            <a:ext cx="5112568" cy="2088232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Спасибо за внимание!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717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6032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тенденции изменения спроса на рынке малоэтажного жилья в московской области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406" y="1412776"/>
            <a:ext cx="8364066" cy="5040560"/>
          </a:xfrm>
        </p:spPr>
        <p:txBody>
          <a:bodyPr>
            <a:norm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b="0" dirty="0" smtClean="0"/>
              <a:t>Переход от участков без подряда к комплексной застройке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b="0" dirty="0" smtClean="0"/>
              <a:t>Приближение качества загородного жилья по инженерному обеспечению к городскому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b="0" dirty="0" smtClean="0"/>
              <a:t>Меняющийся статус загородных поселков</a:t>
            </a:r>
          </a:p>
          <a:p>
            <a:pPr lvl="0"/>
            <a:endParaRPr lang="ru-RU" b="0" dirty="0" smtClean="0"/>
          </a:p>
          <a:p>
            <a:pPr lvl="0"/>
            <a:endParaRPr lang="ru-RU" b="0" dirty="0" smtClean="0"/>
          </a:p>
          <a:p>
            <a:pPr lvl="0"/>
            <a:r>
              <a:rPr lang="ru-RU" b="0" dirty="0" smtClean="0"/>
              <a:t>   Все больше возникает потребность в инфраструктуре для досуга, развития спорта, обучения</a:t>
            </a:r>
          </a:p>
          <a:p>
            <a:pPr lvl="0"/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b="0" dirty="0" smtClean="0"/>
              <a:t>Повышение </a:t>
            </a:r>
            <a:r>
              <a:rPr lang="ru-RU" b="0" dirty="0"/>
              <a:t>требований потребителя к качеству загородной жизни автоматически влечет за собой удорожание стоимости </a:t>
            </a:r>
            <a:r>
              <a:rPr lang="ru-RU" b="0" dirty="0" smtClean="0"/>
              <a:t>жилья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249293" y="4509120"/>
            <a:ext cx="25993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249293" y="3179353"/>
            <a:ext cx="25993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9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тенденции изменения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девелоперской политики в реализации программы застройки загородных участков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075240" cy="4968552"/>
          </a:xfrm>
        </p:spPr>
        <p:txBody>
          <a:bodyPr>
            <a:normAutofit/>
          </a:bodyPr>
          <a:lstStyle/>
          <a:p>
            <a:pPr lvl="0"/>
            <a:r>
              <a:rPr lang="ru-RU" b="0" dirty="0" smtClean="0"/>
              <a:t>Инфраструктура требует больших вложений</a:t>
            </a:r>
            <a:endParaRPr lang="ru-RU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800" dirty="0" smtClean="0">
                <a:latin typeface="ISOCPEUR" pitchFamily="34" charset="0"/>
              </a:rPr>
              <a:t>                     </a:t>
            </a:r>
          </a:p>
          <a:p>
            <a:endParaRPr lang="ru-RU" dirty="0">
              <a:latin typeface="ISOCPEUR" pitchFamily="34" charset="0"/>
            </a:endParaRPr>
          </a:p>
          <a:p>
            <a:r>
              <a:rPr lang="ru-RU" b="0" dirty="0" smtClean="0"/>
              <a:t>Стоимость </a:t>
            </a:r>
            <a:r>
              <a:rPr lang="ru-RU" b="0" dirty="0"/>
              <a:t>инженерной и социальной инфраструктуры падает на стоимость квадратного метра </a:t>
            </a:r>
            <a:r>
              <a:rPr lang="ru-RU" b="0" dirty="0" smtClean="0"/>
              <a:t>жилья</a:t>
            </a:r>
          </a:p>
          <a:p>
            <a:endParaRPr lang="ru-RU" b="0" dirty="0" smtClean="0"/>
          </a:p>
          <a:p>
            <a:endParaRPr lang="ru-RU" sz="800" b="0" dirty="0"/>
          </a:p>
          <a:p>
            <a:r>
              <a:rPr lang="ru-RU" b="0" dirty="0" smtClean="0"/>
              <a:t>Необходимо </a:t>
            </a:r>
            <a:r>
              <a:rPr lang="ru-RU" b="0" dirty="0"/>
              <a:t>снизить долю стоимости инфраструктуры в цене квадратного метра </a:t>
            </a:r>
            <a:r>
              <a:rPr lang="ru-RU" b="0" dirty="0" smtClean="0"/>
              <a:t>жилья путем увеличения </a:t>
            </a:r>
            <a:r>
              <a:rPr lang="ru-RU" b="0" dirty="0"/>
              <a:t>выхода количества квадратных метров с единицы </a:t>
            </a:r>
            <a:r>
              <a:rPr lang="ru-RU" b="0" dirty="0" smtClean="0"/>
              <a:t>площади</a:t>
            </a:r>
          </a:p>
          <a:p>
            <a:endParaRPr lang="ru-RU" sz="2400" b="0" dirty="0"/>
          </a:p>
          <a:p>
            <a:r>
              <a:rPr lang="ru-RU" dirty="0" smtClean="0"/>
              <a:t>Появляется идея создания мега-поселков                          (поселков-гибридов)</a:t>
            </a:r>
            <a:endParaRPr lang="ru-RU" dirty="0"/>
          </a:p>
          <a:p>
            <a:endParaRPr lang="ru-RU" b="0" dirty="0" smtClean="0"/>
          </a:p>
          <a:p>
            <a:endParaRPr lang="ru-RU" b="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563888" y="2182289"/>
            <a:ext cx="25993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556171" y="3580420"/>
            <a:ext cx="25993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556171" y="5229200"/>
            <a:ext cx="25993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3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 возникновения поселков-гибридов</a:t>
            </a:r>
            <a:endParaRPr lang="ru-RU" sz="2200" dirty="0">
              <a:latin typeface="ISOCPEUR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44599"/>
            <a:ext cx="8280920" cy="4373563"/>
          </a:xfrm>
        </p:spPr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b="0" dirty="0" smtClean="0"/>
              <a:t>Застройщик </a:t>
            </a:r>
            <a:r>
              <a:rPr lang="ru-RU" b="0" dirty="0"/>
              <a:t>всегда помнит о стоимости проектного плана и различных </a:t>
            </a:r>
            <a:r>
              <a:rPr lang="ru-RU" b="0" dirty="0" smtClean="0"/>
              <a:t>согласований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b="0" dirty="0" smtClean="0"/>
              <a:t>Невозможно </a:t>
            </a:r>
            <a:r>
              <a:rPr lang="ru-RU" b="0" dirty="0"/>
              <a:t>создать полноценную инфраструктуру для каждого загородного дома в </a:t>
            </a:r>
            <a:r>
              <a:rPr lang="ru-RU" b="0" dirty="0" smtClean="0"/>
              <a:t>отдельности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b="0" dirty="0" smtClean="0"/>
              <a:t>Трудно </a:t>
            </a:r>
            <a:r>
              <a:rPr lang="ru-RU" b="0" dirty="0"/>
              <a:t>обеспечить охрану и безопасность отдельно стоящего </a:t>
            </a:r>
            <a:r>
              <a:rPr lang="ru-RU" b="0" dirty="0" smtClean="0"/>
              <a:t>объекта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b="0" dirty="0" smtClean="0"/>
              <a:t>В </a:t>
            </a:r>
            <a:r>
              <a:rPr lang="ru-RU" b="0" dirty="0"/>
              <a:t>больших загородных жилищных массивах легче оборудовать и применять интеллектуальные системы управления инженерными </a:t>
            </a:r>
            <a:r>
              <a:rPr lang="ru-RU" b="0" dirty="0" smtClean="0"/>
              <a:t>сетями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Самое важное – это </a:t>
            </a:r>
            <a:r>
              <a:rPr lang="ru-RU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удельной плотности жилья и снижение доли инфраструктурной нагрузки на цену квадратного метра. </a:t>
            </a:r>
          </a:p>
        </p:txBody>
      </p:sp>
    </p:spTree>
    <p:extLst>
      <p:ext uri="{BB962C8B-B14F-4D97-AF65-F5344CB8AC3E}">
        <p14:creationId xmlns:p14="http://schemas.microsoft.com/office/powerpoint/2010/main" val="11164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31" y="476672"/>
            <a:ext cx="8229600" cy="576064"/>
          </a:xfrm>
        </p:spPr>
        <p:txBody>
          <a:bodyPr>
            <a:no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Сложности, с которыми сталкиваются инвесторы при возведении поселка-гибрида</a:t>
            </a:r>
            <a:endParaRPr lang="ru-RU" sz="2200" dirty="0">
              <a:latin typeface="ISOCPEUR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44599"/>
            <a:ext cx="8568952" cy="4373563"/>
          </a:xfrm>
        </p:spPr>
        <p:txBody>
          <a:bodyPr>
            <a:no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/>
              <a:t>При градостроительной проработке участка должно быть предусмотрено зонирование с учетом многоквартирного </a:t>
            </a:r>
            <a:r>
              <a:rPr lang="ru-RU" sz="1800" b="0" dirty="0" smtClean="0"/>
              <a:t>жилья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 smtClean="0"/>
              <a:t>Непримиримость </a:t>
            </a:r>
            <a:r>
              <a:rPr lang="ru-RU" sz="1800" b="0" dirty="0"/>
              <a:t>хозяев отдельного жилья и проживающих в многоквартирных </a:t>
            </a:r>
            <a:r>
              <a:rPr lang="ru-RU" sz="1800" b="0" dirty="0" smtClean="0"/>
              <a:t>домах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 smtClean="0"/>
              <a:t>Социальная </a:t>
            </a:r>
            <a:r>
              <a:rPr lang="ru-RU" sz="1800" b="0" dirty="0"/>
              <a:t>неоднородность населения такого поселка, что не маловажно для очень большого количества </a:t>
            </a:r>
            <a:r>
              <a:rPr lang="ru-RU" sz="1800" b="0" dirty="0" smtClean="0"/>
              <a:t>жителей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/>
              <a:t>Определенная сложность с инженерной </a:t>
            </a:r>
            <a:r>
              <a:rPr lang="ru-RU" sz="1800" b="0" dirty="0" smtClean="0"/>
              <a:t>инфраструктурой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 smtClean="0"/>
              <a:t>Необходимость деления строительства на очереди </a:t>
            </a:r>
            <a:r>
              <a:rPr lang="ru-RU" sz="1800" b="0" dirty="0"/>
              <a:t>с учетом того, чтобы не создавать неудобств уже </a:t>
            </a:r>
            <a:r>
              <a:rPr lang="ru-RU" sz="1800" b="0" dirty="0" smtClean="0"/>
              <a:t>проживающим</a:t>
            </a:r>
            <a:endParaRPr lang="ru-RU" sz="1800" b="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 smtClean="0"/>
              <a:t>Необходимость привязки поселка-гибрида к городу для доступности рабочих мест, либо их создание в </a:t>
            </a:r>
            <a:r>
              <a:rPr lang="ru-RU" sz="1800" b="0" dirty="0"/>
              <a:t>непосредственной близости к </a:t>
            </a:r>
            <a:r>
              <a:rPr lang="ru-RU" sz="1800" b="0" dirty="0" smtClean="0"/>
              <a:t>поселку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1800" b="0" dirty="0" smtClean="0"/>
              <a:t>По </a:t>
            </a:r>
            <a:r>
              <a:rPr lang="ru-RU" sz="1800" b="0" dirty="0"/>
              <a:t>мере увеличения доли многоквартирного жилья возникает момент нивелирования экономических преимуществ такого подхода. Следующий этап сокращения удельных издержек – это увеличение этажности многоквартирного </a:t>
            </a:r>
            <a:r>
              <a:rPr lang="ru-RU" sz="1800" b="0" dirty="0" smtClean="0"/>
              <a:t>жилья</a:t>
            </a: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16296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60325"/>
            <a:ext cx="8910513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6386"/>
            <a:ext cx="8229600" cy="2088232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 проблем поселков-гибридов на примере жилого комплекса «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карасьеозерский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2»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659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964488" cy="642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814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Презентация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848"/>
            <a:ext cx="8999984" cy="639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596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1739</TotalTime>
  <Words>527</Words>
  <Application>Microsoft Office PowerPoint</Application>
  <PresentationFormat>Экран (4:3)</PresentationFormat>
  <Paragraphs>68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Главная</vt:lpstr>
      <vt:lpstr>Презентация PowerPoint</vt:lpstr>
      <vt:lpstr>Доклад на тему:      СОЗДАНИЕ КОМФОРТНОЙ СРЕДЫ ОБИТАНИЯ В ПОСЕЛКАХ-ГИБРИДАХ</vt:lpstr>
      <vt:lpstr>Основные тенденции изменения спроса на рынке малоэтажного жилья в московской области</vt:lpstr>
      <vt:lpstr>Основные тенденции изменения девелоперской политики в реализации программы застройки загородных участков</vt:lpstr>
      <vt:lpstr>Причины возникновения поселков-гибридов</vt:lpstr>
      <vt:lpstr>Сложности, с которыми сталкиваются инвесторы при возведении поселка-гибрида</vt:lpstr>
      <vt:lpstr>Решение проблем поселков-гибридов на примере жилого комплекса «карасьеозерский 2»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Плюсы и минусы поселка гибрида. Как из минуса сделать плюс</vt:lpstr>
      <vt:lpstr>Способы повышения комфортности проживания в поселке-гибриде</vt:lpstr>
      <vt:lpstr>Обязательные составляющие собственной инфраструктуры поселка-гибрида</vt:lpstr>
      <vt:lpstr>По какому пути идти в развитии поселков-гибридов: Европа или свой путь? Что может заинтересовать потенциального российского покупателя?</vt:lpstr>
      <vt:lpstr>Поселки-гибриды в европе: Лапперсдорф, германия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Проектное бюро</dc:title>
  <dc:creator>111</dc:creator>
  <cp:lastModifiedBy>User</cp:lastModifiedBy>
  <cp:revision>68</cp:revision>
  <dcterms:created xsi:type="dcterms:W3CDTF">2012-12-05T04:47:45Z</dcterms:created>
  <dcterms:modified xsi:type="dcterms:W3CDTF">2013-04-10T07:11:47Z</dcterms:modified>
</cp:coreProperties>
</file>